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79" r:id="rId3"/>
    <p:sldId id="280" r:id="rId4"/>
    <p:sldId id="297" r:id="rId5"/>
    <p:sldId id="283" r:id="rId6"/>
    <p:sldId id="282" r:id="rId7"/>
    <p:sldId id="298" r:id="rId8"/>
    <p:sldId id="284" r:id="rId9"/>
    <p:sldId id="285" r:id="rId10"/>
    <p:sldId id="286" r:id="rId11"/>
    <p:sldId id="289" r:id="rId12"/>
    <p:sldId id="293" r:id="rId13"/>
    <p:sldId id="287" r:id="rId14"/>
    <p:sldId id="288" r:id="rId15"/>
    <p:sldId id="290" r:id="rId16"/>
    <p:sldId id="292" r:id="rId17"/>
    <p:sldId id="296" r:id="rId18"/>
    <p:sldId id="295" r:id="rId19"/>
    <p:sldId id="294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51" autoAdjust="0"/>
    <p:restoredTop sz="94672" autoAdjust="0"/>
  </p:normalViewPr>
  <p:slideViewPr>
    <p:cSldViewPr>
      <p:cViewPr varScale="1">
        <p:scale>
          <a:sx n="125" d="100"/>
          <a:sy n="125" d="100"/>
        </p:scale>
        <p:origin x="91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26F0-1392-474F-BE40-A7857BE17BAF}" type="datetimeFigureOut">
              <a:rPr lang="en-US" smtClean="0"/>
              <a:t>5/05/2022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781C0-E100-4564-8E59-27B1317FD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7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77000"/>
            <a:ext cx="10990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2022-10-13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477000"/>
            <a:ext cx="5334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SearchPath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599" y="6477000"/>
            <a:ext cx="973015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0BF02-85C7-490E-B66B-9E3294351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5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6067B-8884-4C4D-A374-7D9ED664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2022-10-13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DF4EC-BF56-4783-A21E-3625D80A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SearchPath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8E11B-9625-465A-92B9-BB7E2DB4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77000"/>
            <a:ext cx="10990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2016-11-19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477000"/>
            <a:ext cx="5334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Lawinenverschütteten-</a:t>
            </a:r>
            <a:r>
              <a:rPr lang="en-US" dirty="0" err="1"/>
              <a:t>Suchgeräte</a:t>
            </a:r>
            <a:r>
              <a:rPr lang="en-US" dirty="0"/>
              <a:t>	Felix Meier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599" y="6477000"/>
            <a:ext cx="973015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0BF02-85C7-490E-B66B-9E329435198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838200"/>
            <a:ext cx="84582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6400800"/>
            <a:ext cx="84582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1000" y="457200"/>
            <a:ext cx="685800" cy="762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533400"/>
            <a:ext cx="685800" cy="76200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" y="609600"/>
            <a:ext cx="685800" cy="76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37138" y="24101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000" y="457200"/>
            <a:ext cx="6934200" cy="84992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05000" y="533400"/>
            <a:ext cx="6934200" cy="84992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618391"/>
            <a:ext cx="6934200" cy="6447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AD8D3A-AA6F-4AF1-AAF1-2E7445D1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149194-CE7F-4EA1-A678-5FAB1301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1C8DB-EC3E-458F-B020-D9B25155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4CF11-E06E-496D-8E13-0C066757411A}"/>
              </a:ext>
            </a:extLst>
          </p:cNvPr>
          <p:cNvSpPr txBox="1"/>
          <p:nvPr/>
        </p:nvSpPr>
        <p:spPr>
          <a:xfrm>
            <a:off x="908304" y="2057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SearchPath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FFACE-5944-411F-8D5B-A889738C8DA4}"/>
              </a:ext>
            </a:extLst>
          </p:cNvPr>
          <p:cNvSpPr txBox="1"/>
          <p:nvPr/>
        </p:nvSpPr>
        <p:spPr>
          <a:xfrm>
            <a:off x="908304" y="365943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tool for investigating the magnetic field produced by a buried avalanche transceiver</a:t>
            </a:r>
          </a:p>
        </p:txBody>
      </p:sp>
    </p:spTree>
    <p:extLst>
      <p:ext uri="{BB962C8B-B14F-4D97-AF65-F5344CB8AC3E}">
        <p14:creationId xmlns:p14="http://schemas.microsoft.com/office/powerpoint/2010/main" val="1780096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4E882-AABE-4B2E-A3EE-E13323B1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48462-CF19-49BE-A3C0-1A896C24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A109C-56CE-4F39-BC96-6C7832AA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FE429-618E-429C-8825-FA2C4EA53D2B}"/>
              </a:ext>
            </a:extLst>
          </p:cNvPr>
          <p:cNvSpPr txBox="1"/>
          <p:nvPr/>
        </p:nvSpPr>
        <p:spPr>
          <a:xfrm>
            <a:off x="6123740" y="3083355"/>
            <a:ext cx="223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Horizontal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07D2BC-9F82-440D-AD7F-92285CD54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80" y="894270"/>
            <a:ext cx="5061529" cy="54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7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DADF0-D057-4031-88FC-EBB1FA5E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28D69-1211-4066-A357-D1FA2F50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BFF8F-AD72-49DE-8268-5433F1CB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C73EA2-6B03-44B5-A86A-2A28AE9C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15" y="1047890"/>
            <a:ext cx="4932895" cy="5308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3AEA57-697A-4656-A190-FF4E7EB85596}"/>
              </a:ext>
            </a:extLst>
          </p:cNvPr>
          <p:cNvSpPr txBox="1"/>
          <p:nvPr/>
        </p:nvSpPr>
        <p:spPr>
          <a:xfrm>
            <a:off x="6123740" y="3083355"/>
            <a:ext cx="223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Horizontal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</a:p>
        </p:txBody>
      </p:sp>
    </p:spTree>
    <p:extLst>
      <p:ext uri="{BB962C8B-B14F-4D97-AF65-F5344CB8AC3E}">
        <p14:creationId xmlns:p14="http://schemas.microsoft.com/office/powerpoint/2010/main" val="248452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35E1-C466-42F8-9AFC-78596A3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1BD06-520B-48B1-A508-E5E22653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F318A-BBC9-4C66-8F21-049D4C75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A2E79-E2E2-4973-AAFB-7D9491F13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47" y="1912002"/>
            <a:ext cx="4664607" cy="2035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E29438-B3D2-44F3-A659-106EDB97A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16" y="3947467"/>
            <a:ext cx="4702038" cy="2035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762223-050B-4236-ADF2-4F215F1B2A06}"/>
              </a:ext>
            </a:extLst>
          </p:cNvPr>
          <p:cNvSpPr txBox="1"/>
          <p:nvPr/>
        </p:nvSpPr>
        <p:spPr>
          <a:xfrm>
            <a:off x="6529681" y="2858538"/>
            <a:ext cx="168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 Antennas</a:t>
            </a:r>
            <a:endParaRPr lang="de-CH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A6D22E-3542-402F-86B2-FEDEA820365E}"/>
              </a:ext>
            </a:extLst>
          </p:cNvPr>
          <p:cNvSpPr txBox="1"/>
          <p:nvPr/>
        </p:nvSpPr>
        <p:spPr>
          <a:xfrm>
            <a:off x="6496208" y="4903326"/>
            <a:ext cx="168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Antennas</a:t>
            </a:r>
            <a:endParaRPr lang="de-CH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5FA0C-2148-4FF3-93AD-00CB5740B1A4}"/>
              </a:ext>
            </a:extLst>
          </p:cNvPr>
          <p:cNvSpPr txBox="1"/>
          <p:nvPr/>
        </p:nvSpPr>
        <p:spPr>
          <a:xfrm>
            <a:off x="381000" y="1201510"/>
            <a:ext cx="8440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3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Antenna does make a difference !</a:t>
            </a:r>
          </a:p>
        </p:txBody>
      </p:sp>
    </p:spTree>
    <p:extLst>
      <p:ext uri="{BB962C8B-B14F-4D97-AF65-F5344CB8AC3E}">
        <p14:creationId xmlns:p14="http://schemas.microsoft.com/office/powerpoint/2010/main" val="297434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549C3-0A48-4ED0-BDC2-2A356081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20F05-2794-456E-A363-14CDAD70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29AC3-31A7-40F4-A3BB-76215151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52DDC-A8BE-4584-8D84-50C160EF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00" y="894270"/>
            <a:ext cx="5081867" cy="5415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45717A-8EC6-49C4-822E-11A987CD013E}"/>
              </a:ext>
            </a:extLst>
          </p:cNvPr>
          <p:cNvSpPr txBox="1"/>
          <p:nvPr/>
        </p:nvSpPr>
        <p:spPr>
          <a:xfrm>
            <a:off x="6123740" y="3083355"/>
            <a:ext cx="223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</a:p>
        </p:txBody>
      </p:sp>
    </p:spTree>
    <p:extLst>
      <p:ext uri="{BB962C8B-B14F-4D97-AF65-F5344CB8AC3E}">
        <p14:creationId xmlns:p14="http://schemas.microsoft.com/office/powerpoint/2010/main" val="106860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3EAAC-FF31-482D-93EC-ED247BD3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0061F1-2A46-4233-B8A0-1BD58707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3681F-063E-49EA-A4AA-3276037F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72A22-F82A-49AB-BD6A-6A13029D9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41" y="894270"/>
            <a:ext cx="5054098" cy="537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26C915-6755-4943-A917-1F7F28E3A598}"/>
              </a:ext>
            </a:extLst>
          </p:cNvPr>
          <p:cNvSpPr txBox="1"/>
          <p:nvPr/>
        </p:nvSpPr>
        <p:spPr>
          <a:xfrm>
            <a:off x="6123740" y="3083355"/>
            <a:ext cx="223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</a:p>
        </p:txBody>
      </p:sp>
    </p:spTree>
    <p:extLst>
      <p:ext uri="{BB962C8B-B14F-4D97-AF65-F5344CB8AC3E}">
        <p14:creationId xmlns:p14="http://schemas.microsoft.com/office/powerpoint/2010/main" val="399222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F6281-5062-4E41-B41E-315E131D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97477-2D33-421F-A97F-241508A5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5DB8A-A4AF-4371-8A4C-2BB770C6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F2E51-3C36-4DBC-86F0-580CBFA38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95" y="894269"/>
            <a:ext cx="5084867" cy="5491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F801CC-DFA7-4019-963F-2B4D8F818DBB}"/>
              </a:ext>
            </a:extLst>
          </p:cNvPr>
          <p:cNvSpPr txBox="1"/>
          <p:nvPr/>
        </p:nvSpPr>
        <p:spPr>
          <a:xfrm>
            <a:off x="6108513" y="2809230"/>
            <a:ext cx="223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° Inclined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4710CD-F2BD-4E53-BEF2-B724721F45CC}"/>
              </a:ext>
            </a:extLst>
          </p:cNvPr>
          <p:cNvCxnSpPr/>
          <p:nvPr/>
        </p:nvCxnSpPr>
        <p:spPr>
          <a:xfrm>
            <a:off x="6123740" y="5234035"/>
            <a:ext cx="598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5A725F-5969-4652-9DB3-BCCC470A0706}"/>
              </a:ext>
            </a:extLst>
          </p:cNvPr>
          <p:cNvSpPr txBox="1"/>
          <p:nvPr/>
        </p:nvSpPr>
        <p:spPr>
          <a:xfrm>
            <a:off x="6799490" y="5003202"/>
            <a:ext cx="168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Search Path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3849378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17A8C-0B3C-4690-94D0-129A568F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FC154-A258-414B-9480-05F4A14E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BDEEC-415F-45C5-9E4E-BB2A7DC6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6BD02-257D-4FBA-8A1F-8E9A110D9D8E}"/>
              </a:ext>
            </a:extLst>
          </p:cNvPr>
          <p:cNvSpPr txBox="1"/>
          <p:nvPr/>
        </p:nvSpPr>
        <p:spPr>
          <a:xfrm>
            <a:off x="6087310" y="3105736"/>
            <a:ext cx="223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° Inclined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E8010-438D-4107-B361-051F220BC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90" y="932676"/>
            <a:ext cx="5095063" cy="53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7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72EA1-6A21-45A9-8B0A-9BD26EFE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63E9D-CF92-4A8D-86FF-70E7174B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F7FB9-E1B7-4BD4-9FF0-04AE9444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1620A-3B30-4624-88D4-AD96E4202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90" y="1854395"/>
            <a:ext cx="4623003" cy="2073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620E8-2572-48B2-8582-F02C44B30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91" y="3889860"/>
            <a:ext cx="4614430" cy="2035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E31A3-5F1F-4C3D-A79B-EED2F6E4A6C5}"/>
              </a:ext>
            </a:extLst>
          </p:cNvPr>
          <p:cNvSpPr txBox="1"/>
          <p:nvPr/>
        </p:nvSpPr>
        <p:spPr>
          <a:xfrm>
            <a:off x="1998865" y="1278320"/>
            <a:ext cx="506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° Inclined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CC8BB-9D24-47B0-9DE4-77DCEBE94CC4}"/>
              </a:ext>
            </a:extLst>
          </p:cNvPr>
          <p:cNvSpPr txBox="1"/>
          <p:nvPr/>
        </p:nvSpPr>
        <p:spPr>
          <a:xfrm>
            <a:off x="6529681" y="2858538"/>
            <a:ext cx="168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 Antennas</a:t>
            </a:r>
            <a:endParaRPr lang="de-CH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16BC2-0EBE-4CA5-BA46-ACC0A0681A2F}"/>
              </a:ext>
            </a:extLst>
          </p:cNvPr>
          <p:cNvSpPr txBox="1"/>
          <p:nvPr/>
        </p:nvSpPr>
        <p:spPr>
          <a:xfrm>
            <a:off x="6496208" y="4903326"/>
            <a:ext cx="168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Antennas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201278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20A4F-ADA0-45AF-BFA5-D12B80B3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F5002-79CA-41A0-989B-655DBCDC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3DB6A-2FDC-42A1-8F58-1D53FF06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D1556-633B-4948-8490-65EDEE0D6611}"/>
              </a:ext>
            </a:extLst>
          </p:cNvPr>
          <p:cNvSpPr txBox="1"/>
          <p:nvPr/>
        </p:nvSpPr>
        <p:spPr>
          <a:xfrm>
            <a:off x="807726" y="3313785"/>
            <a:ext cx="7527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/>
              <a:t>personal </a:t>
            </a:r>
            <a:r>
              <a:rPr lang="de-CH" sz="2400" b="1" dirty="0" err="1"/>
              <a:t>investigations</a:t>
            </a:r>
            <a:r>
              <a:rPr lang="de-CH" sz="2400" b="1" dirty="0"/>
              <a:t> / </a:t>
            </a:r>
            <a:r>
              <a:rPr lang="de-CH" sz="2400" b="1" dirty="0" err="1"/>
              <a:t>studies</a:t>
            </a:r>
            <a:endParaRPr lang="de-CH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 err="1"/>
              <a:t>designing</a:t>
            </a:r>
            <a:r>
              <a:rPr lang="de-CH" sz="2400" b="1" dirty="0"/>
              <a:t> </a:t>
            </a:r>
            <a:r>
              <a:rPr lang="de-CH" sz="2400" b="1" dirty="0" err="1"/>
              <a:t>challenging</a:t>
            </a:r>
            <a:r>
              <a:rPr lang="de-CH" sz="2400" b="1" dirty="0"/>
              <a:t> </a:t>
            </a:r>
            <a:r>
              <a:rPr lang="de-CH" sz="2400" b="1" dirty="0" err="1"/>
              <a:t>training</a:t>
            </a:r>
            <a:r>
              <a:rPr lang="de-CH" sz="2400" b="1" dirty="0"/>
              <a:t> </a:t>
            </a:r>
            <a:r>
              <a:rPr lang="de-CH" sz="2400" b="1" dirty="0" err="1"/>
              <a:t>scenarios</a:t>
            </a:r>
            <a:endParaRPr lang="de-CH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 err="1"/>
              <a:t>preparing</a:t>
            </a:r>
            <a:r>
              <a:rPr lang="de-CH" sz="2400" b="1" dirty="0"/>
              <a:t> </a:t>
            </a:r>
            <a:r>
              <a:rPr lang="de-CH" sz="2400" b="1" dirty="0" err="1"/>
              <a:t>graphics</a:t>
            </a:r>
            <a:r>
              <a:rPr lang="de-CH" sz="2400" b="1" dirty="0"/>
              <a:t> </a:t>
            </a:r>
            <a:r>
              <a:rPr lang="de-CH" sz="2400" b="1" dirty="0" err="1"/>
              <a:t>for</a:t>
            </a:r>
            <a:r>
              <a:rPr lang="de-CH" sz="2400" b="1" dirty="0"/>
              <a:t> </a:t>
            </a:r>
            <a:r>
              <a:rPr lang="de-CH" sz="2400" b="1" dirty="0" err="1"/>
              <a:t>documentation</a:t>
            </a:r>
            <a:r>
              <a:rPr lang="de-CH" sz="2400" b="1" dirty="0"/>
              <a:t> and </a:t>
            </a:r>
            <a:r>
              <a:rPr lang="de-CH" sz="2400" b="1" dirty="0" err="1"/>
              <a:t>manuals</a:t>
            </a:r>
            <a:endParaRPr lang="de-CH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 err="1"/>
              <a:t>developing</a:t>
            </a:r>
            <a:r>
              <a:rPr lang="de-CH" sz="2400" b="1" dirty="0"/>
              <a:t> </a:t>
            </a:r>
            <a:r>
              <a:rPr lang="de-CH" sz="2400" b="1" dirty="0" err="1"/>
              <a:t>new</a:t>
            </a:r>
            <a:r>
              <a:rPr lang="de-CH" sz="2400" b="1" dirty="0"/>
              <a:t> (</a:t>
            </a:r>
            <a:r>
              <a:rPr lang="de-CH" sz="2400" b="1" dirty="0" err="1"/>
              <a:t>better</a:t>
            </a:r>
            <a:r>
              <a:rPr lang="de-CH" sz="2400" b="1" dirty="0"/>
              <a:t>?) </a:t>
            </a:r>
            <a:r>
              <a:rPr lang="de-CH" sz="2400" b="1" dirty="0" err="1"/>
              <a:t>transceivers</a:t>
            </a:r>
            <a:endParaRPr lang="de-CH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A964B-B02A-4F07-A4B4-AD83A2F13629}"/>
              </a:ext>
            </a:extLst>
          </p:cNvPr>
          <p:cNvSpPr txBox="1"/>
          <p:nvPr/>
        </p:nvSpPr>
        <p:spPr>
          <a:xfrm>
            <a:off x="807726" y="1854395"/>
            <a:ext cx="752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Use this program for</a:t>
            </a:r>
          </a:p>
        </p:txBody>
      </p:sp>
    </p:spTree>
    <p:extLst>
      <p:ext uri="{BB962C8B-B14F-4D97-AF65-F5344CB8AC3E}">
        <p14:creationId xmlns:p14="http://schemas.microsoft.com/office/powerpoint/2010/main" val="320950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E183F-B53B-46A6-886F-5093B4E7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25998-3528-4C43-BF23-1CD449F7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0334E-FF04-4979-B7CE-CAEDABC5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9C691-4700-44A7-9209-9C814C163A1F}"/>
              </a:ext>
            </a:extLst>
          </p:cNvPr>
          <p:cNvSpPr txBox="1"/>
          <p:nvPr/>
        </p:nvSpPr>
        <p:spPr>
          <a:xfrm>
            <a:off x="930519" y="1470345"/>
            <a:ext cx="7181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 download the program, the user manual and the technical documentation, go to</a:t>
            </a:r>
          </a:p>
          <a:p>
            <a:endParaRPr lang="en-US" sz="2400" b="1" dirty="0"/>
          </a:p>
          <a:p>
            <a:r>
              <a:rPr lang="en-US" sz="2400" b="1" u="sng" dirty="0">
                <a:solidFill>
                  <a:srgbClr val="00B0F0"/>
                </a:solidFill>
              </a:rPr>
              <a:t>https://felmeier.com/en/software/SearchPath</a:t>
            </a:r>
          </a:p>
          <a:p>
            <a:endParaRPr lang="en-US" sz="2400" b="1" dirty="0"/>
          </a:p>
          <a:p>
            <a:r>
              <a:rPr lang="en-US" sz="2400" b="1" dirty="0"/>
              <a:t>It’s all free !</a:t>
            </a:r>
            <a:endParaRPr lang="de-CH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F59E5-9B36-4D63-BC22-3D964EF10990}"/>
              </a:ext>
            </a:extLst>
          </p:cNvPr>
          <p:cNvSpPr txBox="1"/>
          <p:nvPr/>
        </p:nvSpPr>
        <p:spPr>
          <a:xfrm>
            <a:off x="385269" y="4835447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347535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ADB08-512A-4871-8A48-3FEB6BC2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12924-3B76-497C-A206-9C345689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BF8C9-71FE-41D7-8D63-70D93B0D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C38DE-F081-4CDF-B536-6D74E8DF7616}"/>
              </a:ext>
            </a:extLst>
          </p:cNvPr>
          <p:cNvSpPr txBox="1"/>
          <p:nvPr/>
        </p:nvSpPr>
        <p:spPr>
          <a:xfrm>
            <a:off x="908304" y="158556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BE01F-C9CC-4FC9-AF04-AD3EA7F6E284}"/>
              </a:ext>
            </a:extLst>
          </p:cNvPr>
          <p:cNvSpPr txBox="1"/>
          <p:nvPr/>
        </p:nvSpPr>
        <p:spPr>
          <a:xfrm>
            <a:off x="1586468" y="2852925"/>
            <a:ext cx="59588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-"/>
              <a:tabLst>
                <a:tab pos="1487488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1971	first transceiver: 2.275 kHz </a:t>
            </a:r>
          </a:p>
          <a:p>
            <a:pPr marL="342900" indent="-342900">
              <a:buFont typeface="Arial" panose="020B0604020202020204" pitchFamily="34" charset="0"/>
              <a:buChar char="-"/>
              <a:tabLst>
                <a:tab pos="1487488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1972	VS68: 457 kHz</a:t>
            </a:r>
          </a:p>
          <a:p>
            <a:pPr marL="342900" indent="-342900">
              <a:buFont typeface="Arial" panose="020B0604020202020204" pitchFamily="34" charset="0"/>
              <a:buChar char="-"/>
              <a:tabLst>
                <a:tab pos="1487488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1972 – 1986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frequency war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-"/>
              <a:tabLst>
                <a:tab pos="1487488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1995+	going digital</a:t>
            </a:r>
          </a:p>
          <a:p>
            <a:pPr marL="342900" indent="-342900">
              <a:buFont typeface="Arial" panose="020B0604020202020204" pitchFamily="34" charset="0"/>
              <a:buChar char="-"/>
              <a:tabLst>
                <a:tab pos="1487488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1997+	2 antenna devices</a:t>
            </a:r>
          </a:p>
          <a:p>
            <a:pPr marL="342900" indent="-342900">
              <a:buFont typeface="Arial" panose="020B0604020202020204" pitchFamily="34" charset="0"/>
              <a:buChar char="-"/>
              <a:tabLst>
                <a:tab pos="1487488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2003+	3 antenna devices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6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1E589-2E66-4DF8-9F9A-92880324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660A6-7EEE-4EDA-84DE-52E9F3CC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03F0A-313F-4B45-BF4D-BC836403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EB154-CC94-4539-8488-F09439B90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5" y="1316725"/>
            <a:ext cx="3133140" cy="4423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C0DB5C-45B3-4DB1-8DA4-4086C981460A}"/>
              </a:ext>
            </a:extLst>
          </p:cNvPr>
          <p:cNvSpPr txBox="1"/>
          <p:nvPr/>
        </p:nvSpPr>
        <p:spPr>
          <a:xfrm>
            <a:off x="4759605" y="1815989"/>
            <a:ext cx="3610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John Lawton on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Berthoud Pass, CO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November 1968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8475B-878B-44BC-AD9F-F180F6D6F888}"/>
              </a:ext>
            </a:extLst>
          </p:cNvPr>
          <p:cNvSpPr txBox="1"/>
          <p:nvPr/>
        </p:nvSpPr>
        <p:spPr>
          <a:xfrm>
            <a:off x="4762805" y="4235505"/>
            <a:ext cx="361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Note circular loop antenna</a:t>
            </a:r>
          </a:p>
        </p:txBody>
      </p:sp>
    </p:spTree>
    <p:extLst>
      <p:ext uri="{BB962C8B-B14F-4D97-AF65-F5344CB8AC3E}">
        <p14:creationId xmlns:p14="http://schemas.microsoft.com/office/powerpoint/2010/main" val="411020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5DD00-4F57-4796-B581-9C9E66A7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73F7C-40EA-4277-B781-6131465F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0C00C-76E4-4B7B-A266-3F942C18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B8CCA6-A30C-4DF8-BFB2-7E3FE8A2D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67" y="2353660"/>
            <a:ext cx="7482239" cy="3850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CB2EE9-5791-46AB-BE86-68EE179AB4CC}"/>
              </a:ext>
            </a:extLst>
          </p:cNvPr>
          <p:cNvSpPr txBox="1"/>
          <p:nvPr/>
        </p:nvSpPr>
        <p:spPr>
          <a:xfrm>
            <a:off x="1345980" y="1355130"/>
            <a:ext cx="618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Hot Dog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de-CH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35B7F-75DD-4DE1-ABB2-97B591EB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7AE41-80E3-4B74-8887-3081DCE9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960F7-790A-47D6-B2EC-DA874C8C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223CF-B15B-499A-9CDE-0B300AC2C541}"/>
              </a:ext>
            </a:extLst>
          </p:cNvPr>
          <p:cNvSpPr txBox="1"/>
          <p:nvPr/>
        </p:nvSpPr>
        <p:spPr>
          <a:xfrm>
            <a:off x="1473369" y="2545685"/>
            <a:ext cx="6375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 searching transceiver (distance and direction) is derived from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the incident magnetic field lines at the searching transceiver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A85FE-140A-44A0-89B9-D4C81E7E1020}"/>
              </a:ext>
            </a:extLst>
          </p:cNvPr>
          <p:cNvSpPr txBox="1"/>
          <p:nvPr/>
        </p:nvSpPr>
        <p:spPr>
          <a:xfrm>
            <a:off x="1497721" y="1216339"/>
            <a:ext cx="637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Display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915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18C9A-B101-406D-B10F-3E432A32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F9C1C-1EE3-42D2-BCC9-206747C2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EEF3D-7771-4761-93FB-B41E8B73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98F69-36C3-4949-BDB1-BDC8A06803BC}"/>
              </a:ext>
            </a:extLst>
          </p:cNvPr>
          <p:cNvSpPr txBox="1"/>
          <p:nvPr/>
        </p:nvSpPr>
        <p:spPr>
          <a:xfrm>
            <a:off x="908304" y="120151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Field Lines at Searching Transceiver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A6C04-4EBE-4B1D-799D-1ED3E81D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2123230"/>
            <a:ext cx="737616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0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7CF61-3C4C-4660-8F6A-824D3EAD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3A62-5712-4678-A997-A928AEEA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D7FE8-C48F-4E1D-ADEC-DC67D8CA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681CD-4320-4F2E-9B54-8242780BE0DD}"/>
              </a:ext>
            </a:extLst>
          </p:cNvPr>
          <p:cNvSpPr txBox="1"/>
          <p:nvPr/>
        </p:nvSpPr>
        <p:spPr>
          <a:xfrm>
            <a:off x="908304" y="120151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Homogeneous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911829-6FB0-4EBC-85FE-9F4EE84FDC0D}"/>
                  </a:ext>
                </a:extLst>
              </p:cNvPr>
              <p:cNvSpPr txBox="1"/>
              <p:nvPr/>
            </p:nvSpPr>
            <p:spPr>
              <a:xfrm>
                <a:off x="6516675" y="2372832"/>
                <a:ext cx="2017165" cy="665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3∙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de-CH" i="0">
                              <a:latin typeface="Cambria Math" panose="02040503050406030204" pitchFamily="18" charset="0"/>
                            </a:rPr>
                            <m:t>y</m:t>
                          </m:r>
                        </m:num>
                        <m:den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2∙</m:t>
                          </m:r>
                          <m:sSup>
                            <m:sSupPr>
                              <m:ctrlPr>
                                <a:rPr lang="de-CH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CH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911829-6FB0-4EBC-85FE-9F4EE84FD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675" y="2372832"/>
                <a:ext cx="2017165" cy="665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6B016E7-3BBF-4F4F-9938-520A026B9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60" y="2241612"/>
            <a:ext cx="2579354" cy="26820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46461E-E2DF-493B-99EF-8ADAFFEDC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226" y="2314108"/>
            <a:ext cx="2684017" cy="27176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CF52A3-124C-4DCF-A24E-D3C8EB74C1B7}"/>
              </a:ext>
            </a:extLst>
          </p:cNvPr>
          <p:cNvSpPr txBox="1"/>
          <p:nvPr/>
        </p:nvSpPr>
        <p:spPr>
          <a:xfrm>
            <a:off x="496164" y="5263855"/>
            <a:ext cx="2378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Vertical Antenna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2783FE-2770-4FD3-BC99-EB43ABDF9EA4}"/>
              </a:ext>
            </a:extLst>
          </p:cNvPr>
          <p:cNvSpPr txBox="1"/>
          <p:nvPr/>
        </p:nvSpPr>
        <p:spPr>
          <a:xfrm>
            <a:off x="2874872" y="5263855"/>
            <a:ext cx="362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Horizontal Antenna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D7C883-11DB-4C2D-955B-58826B65BA07}"/>
              </a:ext>
            </a:extLst>
          </p:cNvPr>
          <p:cNvSpPr txBox="1"/>
          <p:nvPr/>
        </p:nvSpPr>
        <p:spPr>
          <a:xfrm>
            <a:off x="6477025" y="5109967"/>
            <a:ext cx="207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Closed Form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CA016-E65E-4B2F-B799-DAB0A345B412}"/>
                  </a:ext>
                </a:extLst>
              </p:cNvPr>
              <p:cNvSpPr txBox="1"/>
              <p:nvPr/>
            </p:nvSpPr>
            <p:spPr>
              <a:xfrm>
                <a:off x="6371567" y="4003881"/>
                <a:ext cx="2286000" cy="494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CH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CH" i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>
                            <m:fPr>
                              <m:ctrlPr>
                                <a:rPr lang="de-CH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2CA016-E65E-4B2F-B799-DAB0A345B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567" y="4003881"/>
                <a:ext cx="2286000" cy="494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72C0436-1276-4509-A2AC-3005A287DF61}"/>
              </a:ext>
            </a:extLst>
          </p:cNvPr>
          <p:cNvSpPr txBox="1"/>
          <p:nvPr/>
        </p:nvSpPr>
        <p:spPr>
          <a:xfrm>
            <a:off x="6491064" y="3380285"/>
            <a:ext cx="207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Integrated :</a:t>
            </a:r>
          </a:p>
        </p:txBody>
      </p:sp>
    </p:spTree>
    <p:extLst>
      <p:ext uri="{BB962C8B-B14F-4D97-AF65-F5344CB8AC3E}">
        <p14:creationId xmlns:p14="http://schemas.microsoft.com/office/powerpoint/2010/main" val="156034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49F86-9427-4037-80F1-90931C06B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2D051-53D4-4E0B-BB99-28D04752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7107F-99A0-4F51-AD48-1B1E5C46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1E85CE-F4A6-437E-8288-30DAB9B8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35" y="2264168"/>
            <a:ext cx="3227211" cy="3038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42BDE3-447B-427A-9207-D3C53A51654C}"/>
              </a:ext>
            </a:extLst>
          </p:cNvPr>
          <p:cNvSpPr txBox="1"/>
          <p:nvPr/>
        </p:nvSpPr>
        <p:spPr>
          <a:xfrm>
            <a:off x="908304" y="120151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Layered (inhomogeneous)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9F6DC-FA01-4BF7-B167-771037BDA36C}"/>
              </a:ext>
            </a:extLst>
          </p:cNvPr>
          <p:cNvSpPr txBox="1"/>
          <p:nvPr/>
        </p:nvSpPr>
        <p:spPr>
          <a:xfrm>
            <a:off x="735738" y="5599007"/>
            <a:ext cx="7474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 closed form solution available 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465621-F939-AB38-F8B0-B70B7EFBA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221" y="2063681"/>
            <a:ext cx="3893820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BEFA0-2DA7-4990-A16D-942B865B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2022-10-13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19852-D28E-4910-8057-EB49AE0E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SearchPath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FA12E-7C00-4CC7-B721-6136F8C7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F02-85C7-490E-B66B-9E3294351987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504DB5-DEA7-46F8-A165-0CB82B52F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65" y="2699305"/>
            <a:ext cx="2412521" cy="2454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1015D4-36DC-4390-9B84-A3CA24EF8EB3}"/>
                  </a:ext>
                </a:extLst>
              </p:cNvPr>
              <p:cNvSpPr txBox="1"/>
              <p:nvPr/>
            </p:nvSpPr>
            <p:spPr>
              <a:xfrm>
                <a:off x="4763358" y="3621025"/>
                <a:ext cx="3404704" cy="130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800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de-CH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</m:acc>
                      </m:num>
                      <m:den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de-CH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den>
                    </m:f>
                    <m:acc>
                      <m:accPr>
                        <m:chr m:val="⃗"/>
                        <m:ctrlPr>
                          <a:rPr lang="de-CH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acc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de-CH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den>
                    </m:f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∇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de-CH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acc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de-CH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den>
                    </m:f>
                    <m:sSub>
                      <m:sSubPr>
                        <m:ctrlPr>
                          <a:rPr lang="de-CH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CH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de-CH" dirty="0"/>
              </a:p>
              <a:p>
                <a:endParaRPr lang="de-CH" dirty="0"/>
              </a:p>
              <a:p>
                <a:r>
                  <a:rPr lang="de-CH" sz="1800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de-CH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acc>
                      </m:num>
                      <m:den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de-CH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CH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μ</m:t>
                        </m:r>
                      </m:den>
                    </m:f>
                    <m:acc>
                      <m:accPr>
                        <m:chr m:val="⃗"/>
                        <m:ctrlPr>
                          <a:rPr lang="de-CH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de-CH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μ</m:t>
                        </m:r>
                      </m:den>
                    </m:f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∇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de-CH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acc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de-CH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μ</m:t>
                        </m:r>
                      </m:den>
                    </m:f>
                    <m:sSub>
                      <m:sSubPr>
                        <m:ctrlPr>
                          <a:rPr lang="de-CH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CH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ms</m:t>
                        </m:r>
                      </m:sub>
                    </m:sSub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1015D4-36DC-4390-9B84-A3CA24EF8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358" y="3621025"/>
                <a:ext cx="3404704" cy="1305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4F025FE-674D-43D9-A97F-956E6E37F5A8}"/>
              </a:ext>
            </a:extLst>
          </p:cNvPr>
          <p:cNvSpPr txBox="1"/>
          <p:nvPr/>
        </p:nvSpPr>
        <p:spPr>
          <a:xfrm>
            <a:off x="4673791" y="2937158"/>
            <a:ext cx="371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Maxwell Equations:</a:t>
            </a:r>
            <a:endParaRPr lang="de-CH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0CE84-611B-48C9-8B3D-B769325936C5}"/>
              </a:ext>
            </a:extLst>
          </p:cNvPr>
          <p:cNvSpPr txBox="1"/>
          <p:nvPr/>
        </p:nvSpPr>
        <p:spPr>
          <a:xfrm>
            <a:off x="381000" y="1201510"/>
            <a:ext cx="8440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FDTD (Finite Difference Time Domain) Algorithm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4B9FD-EB21-42BC-B5B8-8325838011B9}"/>
              </a:ext>
            </a:extLst>
          </p:cNvPr>
          <p:cNvSpPr txBox="1"/>
          <p:nvPr/>
        </p:nvSpPr>
        <p:spPr>
          <a:xfrm>
            <a:off x="693095" y="5546912"/>
            <a:ext cx="747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Stepwise numerical integration of differential equations,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similar to weather forecast algorithms</a:t>
            </a:r>
          </a:p>
        </p:txBody>
      </p:sp>
    </p:spTree>
    <p:extLst>
      <p:ext uri="{BB962C8B-B14F-4D97-AF65-F5344CB8AC3E}">
        <p14:creationId xmlns:p14="http://schemas.microsoft.com/office/powerpoint/2010/main" val="1943259599"/>
      </p:ext>
    </p:extLst>
  </p:cSld>
  <p:clrMapOvr>
    <a:masterClrMapping/>
  </p:clrMapOvr>
</p:sld>
</file>

<file path=ppt/theme/theme1.xml><?xml version="1.0" encoding="utf-8"?>
<a:theme xmlns:a="http://schemas.openxmlformats.org/drawingml/2006/main" name="ICAR_2014 Presentation 20140716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ICAR_2014 Presentation 20140716 Layout</Template>
  <TotalTime>0</TotalTime>
  <Words>344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ICAR_2014 Presentation 20140716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Felix Meier</dc:creator>
  <cp:lastModifiedBy>Felix</cp:lastModifiedBy>
  <cp:revision>44</cp:revision>
  <cp:lastPrinted>2014-07-19T05:01:15Z</cp:lastPrinted>
  <dcterms:created xsi:type="dcterms:W3CDTF">2014-07-16T13:23:09Z</dcterms:created>
  <dcterms:modified xsi:type="dcterms:W3CDTF">2022-05-05T09:32:55Z</dcterms:modified>
</cp:coreProperties>
</file>